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Roboto"/>
      <p:regular r:id="rId36"/>
      <p:bold r:id="rId37"/>
      <p:italic r:id="rId38"/>
      <p:boldItalic r:id="rId39"/>
    </p:embeddedFont>
    <p:embeddedFont>
      <p:font typeface="Montserrat"/>
      <p:regular r:id="rId40"/>
      <p:bold r:id="rId41"/>
      <p:italic r:id="rId42"/>
      <p:boldItalic r:id="rId43"/>
    </p:embeddedFont>
    <p:embeddedFont>
      <p:font typeface="Lato"/>
      <p:regular r:id="rId44"/>
      <p:bold r:id="rId45"/>
      <p:italic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regular.fntdata"/><Relationship Id="rId20" Type="http://schemas.openxmlformats.org/officeDocument/2006/relationships/slide" Target="slides/slide15.xml"/><Relationship Id="rId42" Type="http://schemas.openxmlformats.org/officeDocument/2006/relationships/font" Target="fonts/Montserrat-italic.fntdata"/><Relationship Id="rId41" Type="http://schemas.openxmlformats.org/officeDocument/2006/relationships/font" Target="fonts/Montserrat-bold.fntdata"/><Relationship Id="rId22" Type="http://schemas.openxmlformats.org/officeDocument/2006/relationships/slide" Target="slides/slide17.xml"/><Relationship Id="rId44" Type="http://schemas.openxmlformats.org/officeDocument/2006/relationships/font" Target="fonts/Lato-regular.fntdata"/><Relationship Id="rId21" Type="http://schemas.openxmlformats.org/officeDocument/2006/relationships/slide" Target="slides/slide16.xml"/><Relationship Id="rId43" Type="http://schemas.openxmlformats.org/officeDocument/2006/relationships/font" Target="fonts/Montserrat-boldItalic.fntdata"/><Relationship Id="rId24" Type="http://schemas.openxmlformats.org/officeDocument/2006/relationships/slide" Target="slides/slide19.xml"/><Relationship Id="rId46" Type="http://schemas.openxmlformats.org/officeDocument/2006/relationships/font" Target="fonts/Lato-italic.fntdata"/><Relationship Id="rId23" Type="http://schemas.openxmlformats.org/officeDocument/2006/relationships/slide" Target="slides/slide18.xml"/><Relationship Id="rId45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47" Type="http://schemas.openxmlformats.org/officeDocument/2006/relationships/font" Target="fonts/Lato-bold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oboto-bold.fntdata"/><Relationship Id="rId14" Type="http://schemas.openxmlformats.org/officeDocument/2006/relationships/slide" Target="slides/slide9.xml"/><Relationship Id="rId36" Type="http://schemas.openxmlformats.org/officeDocument/2006/relationships/font" Target="fonts/Roboto-regular.fntdata"/><Relationship Id="rId17" Type="http://schemas.openxmlformats.org/officeDocument/2006/relationships/slide" Target="slides/slide12.xml"/><Relationship Id="rId39" Type="http://schemas.openxmlformats.org/officeDocument/2006/relationships/font" Target="fonts/Roboto-boldItalic.fntdata"/><Relationship Id="rId16" Type="http://schemas.openxmlformats.org/officeDocument/2006/relationships/slide" Target="slides/slide11.xml"/><Relationship Id="rId38" Type="http://schemas.openxmlformats.org/officeDocument/2006/relationships/font" Target="fonts/Roboto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gif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cf36e73e5e_1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cf36e73e5e_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cf36e73e5e_1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cf36e73e5e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cf36e73e5e_1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cf36e73e5e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cf36e73e5e_1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cf36e73e5e_1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cefbfd3dc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cefbfd3dc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cc528ada93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cc528ada93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cc528ada93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cc528ada93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cc528ada93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cc528ada93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cc528ada93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cc528ada93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cc528ada93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cc528ada93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c528ada93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c528ada93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cc528ada93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cc528ada93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cc528ada93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cc528ada93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cf4b69261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cf4b69261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cc528ada93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cc528ada93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cc528ada93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cc528ada93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cc528ada93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cc528ada93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cc528ada93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cc528ada93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cc528ada93_1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cc528ada93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cc528ada93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cc528ada93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cc528ada93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cc528ada93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f36e73e5e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cf36e73e5e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cf4b69261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cf4b69261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cf36e73e5e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cf36e73e5e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In the self-attention mechanism, the representation of each token is updated by visiting all the other tokens that are present in the previous layer. This operation is essential for retaining long-term information. It also provides Transformers with the edge over recurrent models on long sequences. However, attending to all the tokens at each layer provokes a complexity of O(n2) with respect to the sequence length.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cf36e73e5e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cf36e73e5e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cf36e73e5e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cf36e73e5e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cf36e73e5e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cf36e73e5e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cf36e73e5e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cf36e73e5e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paper, the authors show both theoretically and empirically that the attention dot product matrix can always be closely approximated by a matrix of much lower rank, which can be obtained by calculating the singular value decomposition (SVD) of the key and value matrices and only using a fixed number of the largest singular values.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inspired by the key observation that </a:t>
            </a:r>
            <a:r>
              <a:rPr i="1" lang="en" sz="1800">
                <a:solidFill>
                  <a:schemeClr val="dk1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self-attention is low rank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.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we decompose the original scaled dot-product attention into multiple smaller attentions through linear projections, such that the combination of these operations forms a low-rank factorization of the original attention.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cf36e73e5e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cf36e73e5e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Relationship Id="rId4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8.jpg"/><Relationship Id="rId4" Type="http://schemas.openxmlformats.org/officeDocument/2006/relationships/image" Target="../media/image22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medium.com/deep-learning-reviews/linformer-self-attention-with-linear-complexity-paper-review-70aac1d197d9" TargetMode="External"/><Relationship Id="rId4" Type="http://schemas.openxmlformats.org/officeDocument/2006/relationships/hyperlink" Target="https://en.wikipedia.org/wiki/Singular_value_decomposition" TargetMode="External"/><Relationship Id="rId10" Type="http://schemas.openxmlformats.org/officeDocument/2006/relationships/hyperlink" Target="https://www.youtube.com/watch?v=xJrKIPwVwGM&amp;list=PL3naYV_Z4HeEjbvIRa59x8khwaZ7gcytN&amp;index=20" TargetMode="External"/><Relationship Id="rId9" Type="http://schemas.openxmlformats.org/officeDocument/2006/relationships/hyperlink" Target="https://arxiv.org/abs/2009.14794" TargetMode="External"/><Relationship Id="rId5" Type="http://schemas.openxmlformats.org/officeDocument/2006/relationships/hyperlink" Target="https://www.youtube.com/watch?v=-_2AF9Lhweo&amp;list=PL3naYV_Z4HeEjbvIRa59x8khwaZ7gcytN&amp;index=20&amp;ab_channel=YannicKilcher" TargetMode="External"/><Relationship Id="rId6" Type="http://schemas.openxmlformats.org/officeDocument/2006/relationships/hyperlink" Target="https://www.arxiv-vanity.com/papers/2006.04768/" TargetMode="External"/><Relationship Id="rId7" Type="http://schemas.openxmlformats.org/officeDocument/2006/relationships/hyperlink" Target="https://towardsdatascience.com/from-transformers-to-performers-approximating-attention-69c88af0b11f" TargetMode="External"/><Relationship Id="rId8" Type="http://schemas.openxmlformats.org/officeDocument/2006/relationships/hyperlink" Target="https://ai.googleblog.com/2020/10/rethinking-attention-with-performers.htm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0.xml"/><Relationship Id="rId3" Type="http://schemas.openxmlformats.org/officeDocument/2006/relationships/hyperlink" Target="mailto:hasanmahani08@gmail.com" TargetMode="External"/><Relationship Id="rId4" Type="http://schemas.openxmlformats.org/officeDocument/2006/relationships/hyperlink" Target="mailto:rezadar1378@gmail.com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en.wikipedia.org/wiki/Singular_value_decomposition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en.wikipedia.org/wiki/Linear_algebra" TargetMode="External"/><Relationship Id="rId4" Type="http://schemas.openxmlformats.org/officeDocument/2006/relationships/hyperlink" Target="https://en.wikipedia.org/wiki/Matrix_(mathematics)" TargetMode="External"/><Relationship Id="rId9" Type="http://schemas.openxmlformats.org/officeDocument/2006/relationships/image" Target="../media/image20.png"/><Relationship Id="rId5" Type="http://schemas.openxmlformats.org/officeDocument/2006/relationships/hyperlink" Target="https://en.wikipedia.org/wiki/Dimension_(vector_space)" TargetMode="External"/><Relationship Id="rId6" Type="http://schemas.openxmlformats.org/officeDocument/2006/relationships/hyperlink" Target="https://en.wikipedia.org/wiki/Vector_space" TargetMode="External"/><Relationship Id="rId7" Type="http://schemas.openxmlformats.org/officeDocument/2006/relationships/hyperlink" Target="https://en.wikipedia.org/wiki/Linear_span" TargetMode="External"/><Relationship Id="rId8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Linformer &amp; Performer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Gholamreza Dar - </a:t>
            </a:r>
            <a:r>
              <a:rPr lang="en"/>
              <a:t>Amirhassan Amirmahani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Observation</a:t>
            </a:r>
            <a:endParaRPr/>
          </a:p>
        </p:txBody>
      </p:sp>
      <p:pic>
        <p:nvPicPr>
          <p:cNvPr id="194" name="Google Shape;19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1925" y="1502350"/>
            <a:ext cx="6070051" cy="3041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Benchmark results</a:t>
            </a:r>
            <a:endParaRPr/>
          </a:p>
        </p:txBody>
      </p:sp>
      <p:sp>
        <p:nvSpPr>
          <p:cNvPr id="200" name="Google Shape;200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Linformer is faster but </a:t>
            </a:r>
            <a:r>
              <a:rPr lang="en"/>
              <a:t>usually</a:t>
            </a:r>
            <a:r>
              <a:rPr lang="en"/>
              <a:t> less performant (in some cases outperforms transformer)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“</a:t>
            </a:r>
            <a:r>
              <a:rPr lang="en"/>
              <a:t>the performance of Linformer model is mainly determined by the projected dimension k instead of the ratio n/k. “</a:t>
            </a:r>
            <a:endParaRPr/>
          </a:p>
        </p:txBody>
      </p:sp>
      <p:pic>
        <p:nvPicPr>
          <p:cNvPr id="201" name="Google Shape;20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3975" y="2571750"/>
            <a:ext cx="4705951" cy="215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Inference-time Efficiency Results</a:t>
            </a:r>
            <a:endParaRPr/>
          </a:p>
        </p:txBody>
      </p:sp>
      <p:sp>
        <p:nvSpPr>
          <p:cNvPr id="207" name="Google Shape;207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benchmarking</a:t>
            </a:r>
            <a:r>
              <a:rPr lang="en"/>
              <a:t> inference speed and memory on a 16GB Tesla V100 GPU card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Left table shows </a:t>
            </a:r>
            <a:r>
              <a:rPr lang="en">
                <a:solidFill>
                  <a:schemeClr val="lt2"/>
                </a:solidFill>
              </a:rPr>
              <a:t>time </a:t>
            </a:r>
            <a:r>
              <a:rPr lang="en"/>
              <a:t>saved compared to a regular Transformer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Left table shows </a:t>
            </a:r>
            <a:r>
              <a:rPr lang="en">
                <a:solidFill>
                  <a:schemeClr val="lt2"/>
                </a:solidFill>
              </a:rPr>
              <a:t>memory </a:t>
            </a:r>
            <a:r>
              <a:rPr lang="en"/>
              <a:t>saved compared to a regular Transformer</a:t>
            </a:r>
            <a:endParaRPr/>
          </a:p>
        </p:txBody>
      </p:sp>
      <p:pic>
        <p:nvPicPr>
          <p:cNvPr id="208" name="Google Shape;20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4899" y="2526850"/>
            <a:ext cx="4784099" cy="198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Broader Impact </a:t>
            </a:r>
            <a:endParaRPr/>
          </a:p>
        </p:txBody>
      </p:sp>
      <p:sp>
        <p:nvSpPr>
          <p:cNvPr id="214" name="Google Shape;214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Can improve working with images drastically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Can be more environment friendly due to less power consumption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However may have potential ethical problems (with great power comes great </a:t>
            </a:r>
            <a:r>
              <a:rPr lang="en"/>
              <a:t>responsibility)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6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Performer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sparse attention</a:t>
            </a:r>
            <a:endParaRPr/>
          </a:p>
        </p:txBody>
      </p:sp>
      <p:sp>
        <p:nvSpPr>
          <p:cNvPr id="225" name="Google Shape;225;p27"/>
          <p:cNvSpPr txBox="1"/>
          <p:nvPr>
            <p:ph idx="1" type="body"/>
          </p:nvPr>
        </p:nvSpPr>
        <p:spPr>
          <a:xfrm>
            <a:off x="1297500" y="1567550"/>
            <a:ext cx="70389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6" name="Google Shape;22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4588" y="1567549"/>
            <a:ext cx="6784724" cy="310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sparse attention limitations</a:t>
            </a:r>
            <a:endParaRPr/>
          </a:p>
        </p:txBody>
      </p:sp>
      <p:sp>
        <p:nvSpPr>
          <p:cNvPr id="232" name="Google Shape;232;p28"/>
          <p:cNvSpPr txBox="1"/>
          <p:nvPr>
            <p:ph idx="1" type="body"/>
          </p:nvPr>
        </p:nvSpPr>
        <p:spPr>
          <a:xfrm>
            <a:off x="1297500" y="1567550"/>
            <a:ext cx="70389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They require efficient sparse-matrix multiplication operations, which are not available on all accelerators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they usually do not provide rigorous theoretical guarantees for their representation power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they are optimized primarily for Transformer models and generative pre-training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 they usually stack more attention layers to compensate for sparse representations, making them difficult to use with other pre-trained models, thus requiring retraining and significant energy consumption</a:t>
            </a:r>
            <a:endParaRPr sz="15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sparse attention limitations</a:t>
            </a:r>
            <a:endParaRPr/>
          </a:p>
        </p:txBody>
      </p:sp>
      <p:sp>
        <p:nvSpPr>
          <p:cNvPr id="238" name="Google Shape;238;p29"/>
          <p:cNvSpPr txBox="1"/>
          <p:nvPr>
            <p:ph idx="1" type="body"/>
          </p:nvPr>
        </p:nvSpPr>
        <p:spPr>
          <a:xfrm>
            <a:off x="1297500" y="1567550"/>
            <a:ext cx="70389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239" name="Google Shape;23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6425" y="2035950"/>
            <a:ext cx="6521050" cy="197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Performer work style</a:t>
            </a:r>
            <a:endParaRPr/>
          </a:p>
        </p:txBody>
      </p:sp>
      <p:sp>
        <p:nvSpPr>
          <p:cNvPr id="245" name="Google Shape;245;p3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6" name="Google Shape;24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488" y="1688888"/>
            <a:ext cx="6726125" cy="2668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Performer work style</a:t>
            </a:r>
            <a:endParaRPr/>
          </a:p>
        </p:txBody>
      </p:sp>
      <p:sp>
        <p:nvSpPr>
          <p:cNvPr id="252" name="Google Shape;252;p3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3" name="Google Shape;25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3788" y="1567550"/>
            <a:ext cx="4516433" cy="29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Linformer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Performer work style</a:t>
            </a:r>
            <a:endParaRPr/>
          </a:p>
        </p:txBody>
      </p:sp>
      <p:sp>
        <p:nvSpPr>
          <p:cNvPr id="259" name="Google Shape;259;p3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0" name="Google Shape;26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845004"/>
            <a:ext cx="7038899" cy="1313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7500" y="3433912"/>
            <a:ext cx="7038900" cy="5627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Performer work style</a:t>
            </a:r>
            <a:endParaRPr/>
          </a:p>
        </p:txBody>
      </p:sp>
      <p:sp>
        <p:nvSpPr>
          <p:cNvPr id="267" name="Google Shape;267;p3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8" name="Google Shape;26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2275" y="1567548"/>
            <a:ext cx="6989350" cy="77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7500" y="2571756"/>
            <a:ext cx="7038900" cy="569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3"/>
          <p:cNvPicPr preferRelativeResize="0"/>
          <p:nvPr/>
        </p:nvPicPr>
        <p:blipFill rotWithShape="1">
          <a:blip r:embed="rId5">
            <a:alphaModFix/>
          </a:blip>
          <a:srcRect b="0" l="32863" r="34156" t="0"/>
          <a:stretch/>
        </p:blipFill>
        <p:spPr>
          <a:xfrm>
            <a:off x="3064237" y="3196275"/>
            <a:ext cx="3015526" cy="106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Performer work style</a:t>
            </a:r>
            <a:endParaRPr/>
          </a:p>
        </p:txBody>
      </p:sp>
      <p:sp>
        <p:nvSpPr>
          <p:cNvPr id="276" name="Google Shape;276;p3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7" name="Google Shape;27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250" y="1872625"/>
            <a:ext cx="8389499" cy="139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34"/>
          <p:cNvPicPr preferRelativeResize="0"/>
          <p:nvPr/>
        </p:nvPicPr>
        <p:blipFill rotWithShape="1">
          <a:blip r:embed="rId4">
            <a:alphaModFix/>
          </a:blip>
          <a:srcRect b="0" l="12760" r="11510" t="0"/>
          <a:stretch/>
        </p:blipFill>
        <p:spPr>
          <a:xfrm>
            <a:off x="1354513" y="3338725"/>
            <a:ext cx="6924876" cy="103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284" name="Google Shape;284;p3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85" name="Google Shape;28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875" y="1849950"/>
            <a:ext cx="6969899" cy="24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Causal Attention via prefix sums</a:t>
            </a:r>
            <a:endParaRPr/>
          </a:p>
        </p:txBody>
      </p:sp>
      <p:sp>
        <p:nvSpPr>
          <p:cNvPr id="291" name="Google Shape;291;p3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2" name="Google Shape;29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600" y="1460625"/>
            <a:ext cx="6930756" cy="291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92570" y="2662650"/>
            <a:ext cx="2351425" cy="147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Finally :)</a:t>
            </a:r>
            <a:endParaRPr/>
          </a:p>
        </p:txBody>
      </p:sp>
      <p:sp>
        <p:nvSpPr>
          <p:cNvPr id="299" name="Google Shape;299;p3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0" name="Google Shape;30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0275" y="1975692"/>
            <a:ext cx="5513002" cy="20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Comparisons</a:t>
            </a:r>
            <a:endParaRPr/>
          </a:p>
        </p:txBody>
      </p:sp>
      <p:pic>
        <p:nvPicPr>
          <p:cNvPr id="306" name="Google Shape;30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2888" y="1504087"/>
            <a:ext cx="6828126" cy="160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2900" y="3195349"/>
            <a:ext cx="6828125" cy="1688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BROADER IMPACT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Biology and Medicine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Environment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Research on Transformers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Backward Compatibility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Attention Beyond Transformers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Applications</a:t>
            </a:r>
            <a:endParaRPr/>
          </a:p>
        </p:txBody>
      </p:sp>
      <p:sp>
        <p:nvSpPr>
          <p:cNvPr id="319" name="Google Shape;319;p4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20" name="Google Shape;32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3172" y="1567550"/>
            <a:ext cx="6567554" cy="302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326" name="Google Shape;326;p41"/>
          <p:cNvSpPr txBox="1"/>
          <p:nvPr>
            <p:ph idx="1" type="body"/>
          </p:nvPr>
        </p:nvSpPr>
        <p:spPr>
          <a:xfrm>
            <a:off x="1297500" y="1447575"/>
            <a:ext cx="7038900" cy="32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Linformer: Self-Attention with Linear Complexity (paper review)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Singular_value_decomposition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Linformer paper review YT video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Linformer: Self-Attention with Linear Complexity - arxiv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7"/>
              </a:rPr>
              <a:t>From Transformers to Performers: Approximating Attention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8"/>
              </a:rPr>
              <a:t>Rethinking Attention with Performers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9"/>
              </a:rPr>
              <a:t>Rethinking Attention with Performers - arxiv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10"/>
              </a:rPr>
              <a:t>Rethinking Attention with Performers (Paper Explained)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Linformer</a:t>
            </a:r>
            <a:endParaRPr/>
          </a:p>
        </p:txBody>
      </p:sp>
      <p:sp>
        <p:nvSpPr>
          <p:cNvPr id="146" name="Google Shape;146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Roboto"/>
                <a:ea typeface="Roboto"/>
                <a:cs typeface="Roboto"/>
                <a:sym typeface="Roboto"/>
              </a:rPr>
              <a:t>Linformer: Self-Attention with Linear Complexity</a:t>
            </a:r>
            <a:endParaRPr b="1"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Sinong Wang, Belinda Li, Madian Khabsa, Han Fang, Hao Ma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Facebook AI, USA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2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332" name="Google Shape;332;p42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hasanmahani08@gmail.com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rezadar1378@gmail.com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Transformer Complexity : O(n</a:t>
            </a:r>
            <a:r>
              <a:rPr baseline="30000" lang="en"/>
              <a:t>2</a:t>
            </a:r>
            <a:r>
              <a:rPr lang="en"/>
              <a:t>)</a:t>
            </a:r>
            <a:endParaRPr/>
          </a:p>
        </p:txBody>
      </p:sp>
      <p:sp>
        <p:nvSpPr>
          <p:cNvPr id="152" name="Google Shape;152;p16"/>
          <p:cNvSpPr txBox="1"/>
          <p:nvPr>
            <p:ph idx="1" type="body"/>
          </p:nvPr>
        </p:nvSpPr>
        <p:spPr>
          <a:xfrm>
            <a:off x="1297500" y="1567550"/>
            <a:ext cx="7038900" cy="20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“ the representation of each token is updated by visiting all the other tokens that are present in the previous layer.”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This is essential for retaining long-term information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provides Transformers with the edge over recurrent models on long sequences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3" name="Google Shape;15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7975" y="3401100"/>
            <a:ext cx="5217950" cy="14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Linformer?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7"/>
          <p:cNvSpPr txBox="1"/>
          <p:nvPr>
            <p:ph idx="1" type="body"/>
          </p:nvPr>
        </p:nvSpPr>
        <p:spPr>
          <a:xfrm>
            <a:off x="1297500" y="1567550"/>
            <a:ext cx="7038900" cy="31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Training and deploying large Transformer models can be </a:t>
            </a:r>
            <a:r>
              <a:rPr b="1" lang="en"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COSTLY</a:t>
            </a:r>
            <a:endParaRPr b="1" sz="16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The key efficiency bottleneck in standard Transformer models is the model’s </a:t>
            </a:r>
            <a:r>
              <a:rPr b="1" lang="en"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self-attention mechanism</a:t>
            </a: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Answering </a:t>
            </a:r>
            <a:r>
              <a:rPr lang="en" sz="16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“can Transformer models be optimized to avoid this quadratic operation, or is this operation required to maintain strong performance?”</a:t>
            </a:r>
            <a:endParaRPr sz="19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66"/>
              <a:t>Prior Work : introducing sparsity into attention layers</a:t>
            </a:r>
            <a:endParaRPr sz="2066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8"/>
          <p:cNvSpPr txBox="1"/>
          <p:nvPr>
            <p:ph idx="1" type="body"/>
          </p:nvPr>
        </p:nvSpPr>
        <p:spPr>
          <a:xfrm>
            <a:off x="1297500" y="1567550"/>
            <a:ext cx="7038900" cy="31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by having each token attend to only a subset of tokens in the whole sequence. This reduces the overall complexity of the attention mechanism to O(n√n)</a:t>
            </a:r>
            <a:endParaRPr sz="19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2% drop with only 20% speed up</a:t>
            </a:r>
            <a:endParaRPr sz="22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66"/>
              <a:t>Prior Work : Reformer</a:t>
            </a:r>
            <a:endParaRPr sz="2066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9"/>
          <p:cNvSpPr txBox="1"/>
          <p:nvPr>
            <p:ph idx="1" type="body"/>
          </p:nvPr>
        </p:nvSpPr>
        <p:spPr>
          <a:xfrm>
            <a:off x="1297500" y="1567550"/>
            <a:ext cx="7038900" cy="31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used </a:t>
            </a:r>
            <a:r>
              <a:rPr lang="en" sz="1600">
                <a:solidFill>
                  <a:schemeClr val="accent5"/>
                </a:solidFill>
              </a:rPr>
              <a:t>locally-sensitive hashing</a:t>
            </a:r>
            <a:r>
              <a:rPr lang="en" sz="1600"/>
              <a:t> (LSH) to reduce the self-attention complexity to </a:t>
            </a:r>
            <a:r>
              <a:rPr lang="en" sz="1600">
                <a:solidFill>
                  <a:schemeClr val="accent5"/>
                </a:solidFill>
              </a:rPr>
              <a:t>O(nlog(n))</a:t>
            </a:r>
            <a:r>
              <a:rPr lang="en" sz="1600"/>
              <a:t>.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efficiency gains only appear on sequences with length&gt;2048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the Reformer’s multi-round hashing approach actually increases the number of sequential operations, which further undermines their final efficiency gains.</a:t>
            </a:r>
            <a:endParaRPr sz="24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idea of the paper</a:t>
            </a:r>
            <a:endParaRPr/>
          </a:p>
        </p:txBody>
      </p:sp>
      <p:sp>
        <p:nvSpPr>
          <p:cNvPr id="177" name="Google Shape;177;p20"/>
          <p:cNvSpPr txBox="1"/>
          <p:nvPr>
            <p:ph idx="1" type="body"/>
          </p:nvPr>
        </p:nvSpPr>
        <p:spPr>
          <a:xfrm>
            <a:off x="1297500" y="1567550"/>
            <a:ext cx="7038900" cy="26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inspired by the key observation that </a:t>
            </a:r>
            <a:r>
              <a:rPr b="1" lang="en"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self-attention is low rank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“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attention dot product matrix can always be closely approximated by a matrix of much lower </a:t>
            </a:r>
            <a:r>
              <a:rPr b="1" lang="en" sz="16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rank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”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Which 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can be obtained by calculating the </a:t>
            </a:r>
            <a:r>
              <a:rPr lang="en" sz="16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singular value decomposition (SVD)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 of the key and value matrices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https://en.wikipedia.org/wiki/Singular_value_decomposition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"/>
          <p:cNvSpPr txBox="1"/>
          <p:nvPr>
            <p:ph type="title"/>
          </p:nvPr>
        </p:nvSpPr>
        <p:spPr>
          <a:xfrm>
            <a:off x="1297500" y="5289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Rank</a:t>
            </a:r>
            <a:endParaRPr/>
          </a:p>
        </p:txBody>
      </p:sp>
      <p:sp>
        <p:nvSpPr>
          <p:cNvPr id="183" name="Google Shape;183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</a:t>
            </a: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3"/>
              </a:rPr>
              <a:t>linear algebra</a:t>
            </a:r>
            <a:r>
              <a:rPr lang="en"/>
              <a:t>, the rank of a </a:t>
            </a: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matrix</a:t>
            </a:r>
            <a:r>
              <a:rPr lang="en"/>
              <a:t> A is the </a:t>
            </a: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5"/>
              </a:rPr>
              <a:t>dimension</a:t>
            </a:r>
            <a:r>
              <a:rPr lang="en"/>
              <a:t> of the </a:t>
            </a: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6"/>
              </a:rPr>
              <a:t>vector space</a:t>
            </a:r>
            <a:r>
              <a:rPr lang="en"/>
              <a:t> generated (or </a:t>
            </a: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7"/>
              </a:rPr>
              <a:t>spanned</a:t>
            </a:r>
            <a:r>
              <a:rPr lang="en"/>
              <a:t>) by its columns.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-wikipedia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709875" y="2929125"/>
            <a:ext cx="1591850" cy="107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589075" y="2801099"/>
            <a:ext cx="971100" cy="120532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1"/>
          <p:cNvSpPr txBox="1"/>
          <p:nvPr/>
        </p:nvSpPr>
        <p:spPr>
          <a:xfrm>
            <a:off x="2661525" y="4041450"/>
            <a:ext cx="82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Rank : 1</a:t>
            </a:r>
            <a:endParaRPr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7" name="Google Shape;187;p21"/>
          <p:cNvSpPr txBox="1"/>
          <p:nvPr/>
        </p:nvSpPr>
        <p:spPr>
          <a:xfrm>
            <a:off x="5092700" y="4041450"/>
            <a:ext cx="82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Rank : 2</a:t>
            </a:r>
            <a:endParaRPr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p21"/>
          <p:cNvSpPr txBox="1"/>
          <p:nvPr/>
        </p:nvSpPr>
        <p:spPr>
          <a:xfrm>
            <a:off x="2753300" y="2372175"/>
            <a:ext cx="3437700" cy="7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lt2"/>
                </a:solidFill>
                <a:highlight>
                  <a:srgbClr val="1B1C1D"/>
                </a:highlight>
              </a:rPr>
              <a:t>the number of linearly independent rows or columns</a:t>
            </a:r>
            <a:endParaRPr sz="13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